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3"/>
  </p:notesMasterIdLst>
  <p:sldIdLst>
    <p:sldId id="256" r:id="rId2"/>
    <p:sldId id="257" r:id="rId3"/>
    <p:sldId id="264" r:id="rId4"/>
    <p:sldId id="258" r:id="rId5"/>
    <p:sldId id="259" r:id="rId6"/>
    <p:sldId id="268" r:id="rId7"/>
    <p:sldId id="262" r:id="rId8"/>
    <p:sldId id="260" r:id="rId9"/>
    <p:sldId id="265" r:id="rId10"/>
    <p:sldId id="266" r:id="rId11"/>
    <p:sldId id="267"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3"/>
    <p:restoredTop sz="94586"/>
  </p:normalViewPr>
  <p:slideViewPr>
    <p:cSldViewPr snapToGrid="0" snapToObjects="1">
      <p:cViewPr varScale="1">
        <p:scale>
          <a:sx n="96" d="100"/>
          <a:sy n="96" d="100"/>
        </p:scale>
        <p:origin x="184" y="3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0B9229-2C72-BE4D-BF96-EC665B56B6C0}" type="datetimeFigureOut">
              <a:rPr lang="en-US" smtClean="0"/>
              <a:t>6/23/23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0CB96B-4875-1D4E-8E83-43E6D5B85FFB}" type="slidenum">
              <a:rPr lang="en-US" smtClean="0"/>
              <a:t>‹#›</a:t>
            </a:fld>
            <a:endParaRPr lang="en-US"/>
          </a:p>
        </p:txBody>
      </p:sp>
    </p:spTree>
    <p:extLst>
      <p:ext uri="{BB962C8B-B14F-4D97-AF65-F5344CB8AC3E}">
        <p14:creationId xmlns:p14="http://schemas.microsoft.com/office/powerpoint/2010/main" val="18017395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Video: https://</a:t>
            </a:r>
            <a:r>
              <a:rPr lang="en-US" dirty="0" err="1"/>
              <a:t>vimeo.com</a:t>
            </a:r>
            <a:r>
              <a:rPr lang="en-US" dirty="0"/>
              <a:t>/759318833</a:t>
            </a:r>
          </a:p>
        </p:txBody>
      </p:sp>
      <p:sp>
        <p:nvSpPr>
          <p:cNvPr id="4" name="Slide Number Placeholder 3"/>
          <p:cNvSpPr>
            <a:spLocks noGrp="1"/>
          </p:cNvSpPr>
          <p:nvPr>
            <p:ph type="sldNum" sz="quarter" idx="10"/>
          </p:nvPr>
        </p:nvSpPr>
        <p:spPr/>
        <p:txBody>
          <a:bodyPr/>
          <a:lstStyle/>
          <a:p>
            <a:fld id="{4A0CB96B-4875-1D4E-8E83-43E6D5B85FFB}" type="slidenum">
              <a:rPr lang="en-US" smtClean="0"/>
              <a:t>4</a:t>
            </a:fld>
            <a:endParaRPr lang="en-US"/>
          </a:p>
        </p:txBody>
      </p:sp>
    </p:spTree>
    <p:extLst>
      <p:ext uri="{BB962C8B-B14F-4D97-AF65-F5344CB8AC3E}">
        <p14:creationId xmlns:p14="http://schemas.microsoft.com/office/powerpoint/2010/main" val="1611868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Encourage pupils to take notes while watching the videos. </a:t>
            </a:r>
          </a:p>
          <a:p>
            <a:endParaRPr lang="en-US" dirty="0"/>
          </a:p>
        </p:txBody>
      </p:sp>
      <p:sp>
        <p:nvSpPr>
          <p:cNvPr id="4" name="Slide Number Placeholder 3"/>
          <p:cNvSpPr>
            <a:spLocks noGrp="1"/>
          </p:cNvSpPr>
          <p:nvPr>
            <p:ph type="sldNum" sz="quarter" idx="10"/>
          </p:nvPr>
        </p:nvSpPr>
        <p:spPr/>
        <p:txBody>
          <a:bodyPr/>
          <a:lstStyle/>
          <a:p>
            <a:fld id="{4A0CB96B-4875-1D4E-8E83-43E6D5B85FFB}" type="slidenum">
              <a:rPr lang="en-US" smtClean="0"/>
              <a:t>7</a:t>
            </a:fld>
            <a:endParaRPr lang="en-US"/>
          </a:p>
        </p:txBody>
      </p:sp>
    </p:spTree>
    <p:extLst>
      <p:ext uri="{BB962C8B-B14F-4D97-AF65-F5344CB8AC3E}">
        <p14:creationId xmlns:p14="http://schemas.microsoft.com/office/powerpoint/2010/main" val="40680901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6/23/23</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6/23/23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6/23/23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6/23/23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6/23/23</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t>6/23/23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t>6/23/23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t>6/23/23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6/23/23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6/23/23</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6/23/23</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6/23/23</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vimeo.com/759318833?embedded=true&amp;source=vimeo_logo&amp;owner=13033644"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00713-5A20-804E-A326-E0E87ADA6D4E}"/>
              </a:ext>
            </a:extLst>
          </p:cNvPr>
          <p:cNvSpPr>
            <a:spLocks noGrp="1"/>
          </p:cNvSpPr>
          <p:nvPr>
            <p:ph type="ctrTitle"/>
          </p:nvPr>
        </p:nvSpPr>
        <p:spPr>
          <a:xfrm>
            <a:off x="1915128" y="1828210"/>
            <a:ext cx="8361229" cy="2098226"/>
          </a:xfrm>
        </p:spPr>
        <p:txBody>
          <a:bodyPr/>
          <a:lstStyle/>
          <a:p>
            <a:r>
              <a:rPr lang="en-US" dirty="0"/>
              <a:t>John Wycliffe</a:t>
            </a:r>
          </a:p>
        </p:txBody>
      </p:sp>
      <p:sp>
        <p:nvSpPr>
          <p:cNvPr id="3" name="Subtitle 2">
            <a:extLst>
              <a:ext uri="{FF2B5EF4-FFF2-40B4-BE49-F238E27FC236}">
                <a16:creationId xmlns:a16="http://schemas.microsoft.com/office/drawing/2014/main" id="{07DEE811-FA58-C84F-807E-6265FF05941F}"/>
              </a:ext>
            </a:extLst>
          </p:cNvPr>
          <p:cNvSpPr>
            <a:spLocks noGrp="1"/>
          </p:cNvSpPr>
          <p:nvPr>
            <p:ph type="subTitle" idx="1"/>
          </p:nvPr>
        </p:nvSpPr>
        <p:spPr>
          <a:xfrm>
            <a:off x="2679906" y="3956279"/>
            <a:ext cx="7100198" cy="1347240"/>
          </a:xfrm>
        </p:spPr>
        <p:txBody>
          <a:bodyPr>
            <a:normAutofit fontScale="92500" lnSpcReduction="20000"/>
          </a:bodyPr>
          <a:lstStyle/>
          <a:p>
            <a:r>
              <a:rPr lang="en-GB" b="1" dirty="0"/>
              <a:t>THE MAN WHO TRANSLATED THE BIBLE INTO ENGLISH</a:t>
            </a:r>
          </a:p>
          <a:p>
            <a:r>
              <a:rPr lang="en-GB" b="1" dirty="0"/>
              <a:t>AND CHANGED THE WORLD FOREVER.</a:t>
            </a:r>
          </a:p>
          <a:p>
            <a:endParaRPr lang="en-US" dirty="0"/>
          </a:p>
          <a:p>
            <a:r>
              <a:rPr lang="en-US" dirty="0"/>
              <a:t>Lesson 1</a:t>
            </a:r>
          </a:p>
        </p:txBody>
      </p:sp>
      <p:pic>
        <p:nvPicPr>
          <p:cNvPr id="5" name="Picture 4">
            <a:extLst>
              <a:ext uri="{FF2B5EF4-FFF2-40B4-BE49-F238E27FC236}">
                <a16:creationId xmlns:a16="http://schemas.microsoft.com/office/drawing/2014/main" id="{87C49DB0-DF7A-8049-B3FA-D04A8FB39DDE}"/>
              </a:ext>
            </a:extLst>
          </p:cNvPr>
          <p:cNvPicPr>
            <a:picLocks noChangeAspect="1"/>
          </p:cNvPicPr>
          <p:nvPr/>
        </p:nvPicPr>
        <p:blipFill>
          <a:blip r:embed="rId2"/>
          <a:stretch>
            <a:fillRect/>
          </a:stretch>
        </p:blipFill>
        <p:spPr>
          <a:xfrm>
            <a:off x="5722941" y="411370"/>
            <a:ext cx="3788638" cy="2080037"/>
          </a:xfrm>
          <a:prstGeom prst="rect">
            <a:avLst/>
          </a:prstGeom>
        </p:spPr>
      </p:pic>
    </p:spTree>
    <p:extLst>
      <p:ext uri="{BB962C8B-B14F-4D97-AF65-F5344CB8AC3E}">
        <p14:creationId xmlns:p14="http://schemas.microsoft.com/office/powerpoint/2010/main" val="31639181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3A66EE-4549-3747-A44F-DDEFE561B75B}"/>
              </a:ext>
            </a:extLst>
          </p:cNvPr>
          <p:cNvSpPr>
            <a:spLocks noGrp="1"/>
          </p:cNvSpPr>
          <p:nvPr>
            <p:ph idx="1"/>
          </p:nvPr>
        </p:nvSpPr>
        <p:spPr>
          <a:xfrm>
            <a:off x="1371600" y="728662"/>
            <a:ext cx="9601200" cy="6129338"/>
          </a:xfrm>
        </p:spPr>
        <p:txBody>
          <a:bodyPr>
            <a:noAutofit/>
          </a:bodyPr>
          <a:lstStyle/>
          <a:p>
            <a:r>
              <a:rPr lang="en-US" sz="3200" dirty="0"/>
              <a:t>At what age would a typical Medieval student graduate from Oxford University? </a:t>
            </a:r>
          </a:p>
          <a:p>
            <a:r>
              <a:rPr lang="en-US" sz="3200" dirty="0"/>
              <a:t>What were the three foundational subjects at Oxford University? </a:t>
            </a:r>
          </a:p>
          <a:p>
            <a:r>
              <a:rPr lang="en-US" sz="3200" dirty="0"/>
              <a:t>Before the Protestant Reformation, why was the Bible not the primary way to connect with God? </a:t>
            </a:r>
          </a:p>
          <a:p>
            <a:r>
              <a:rPr lang="en-US" sz="3200" dirty="0"/>
              <a:t>Explain one reason why Wycliffe didn’t agree with the teachings of the Catholic Church!</a:t>
            </a:r>
          </a:p>
        </p:txBody>
      </p:sp>
      <p:pic>
        <p:nvPicPr>
          <p:cNvPr id="4" name="Picture 3">
            <a:extLst>
              <a:ext uri="{FF2B5EF4-FFF2-40B4-BE49-F238E27FC236}">
                <a16:creationId xmlns:a16="http://schemas.microsoft.com/office/drawing/2014/main" id="{1E00C401-35B0-9D43-ADC1-83C3D0DF60EC}"/>
              </a:ext>
            </a:extLst>
          </p:cNvPr>
          <p:cNvPicPr>
            <a:picLocks noChangeAspect="1"/>
          </p:cNvPicPr>
          <p:nvPr/>
        </p:nvPicPr>
        <p:blipFill>
          <a:blip r:embed="rId2"/>
          <a:stretch>
            <a:fillRect/>
          </a:stretch>
        </p:blipFill>
        <p:spPr>
          <a:xfrm>
            <a:off x="9404733" y="5327735"/>
            <a:ext cx="2787267" cy="1530265"/>
          </a:xfrm>
          <a:prstGeom prst="rect">
            <a:avLst/>
          </a:prstGeom>
        </p:spPr>
      </p:pic>
    </p:spTree>
    <p:extLst>
      <p:ext uri="{BB962C8B-B14F-4D97-AF65-F5344CB8AC3E}">
        <p14:creationId xmlns:p14="http://schemas.microsoft.com/office/powerpoint/2010/main" val="3135775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53C0F-B619-5048-BB11-4E283982F2B7}"/>
              </a:ext>
            </a:extLst>
          </p:cNvPr>
          <p:cNvSpPr>
            <a:spLocks noGrp="1"/>
          </p:cNvSpPr>
          <p:nvPr>
            <p:ph type="title"/>
          </p:nvPr>
        </p:nvSpPr>
        <p:spPr/>
        <p:txBody>
          <a:bodyPr/>
          <a:lstStyle/>
          <a:p>
            <a:r>
              <a:rPr lang="en-US" dirty="0"/>
              <a:t>To finish today…</a:t>
            </a:r>
          </a:p>
        </p:txBody>
      </p:sp>
      <p:sp>
        <p:nvSpPr>
          <p:cNvPr id="3" name="Content Placeholder 2">
            <a:extLst>
              <a:ext uri="{FF2B5EF4-FFF2-40B4-BE49-F238E27FC236}">
                <a16:creationId xmlns:a16="http://schemas.microsoft.com/office/drawing/2014/main" id="{3C107D0A-1D86-BF41-9728-2BF64DC9C37C}"/>
              </a:ext>
            </a:extLst>
          </p:cNvPr>
          <p:cNvSpPr>
            <a:spLocks noGrp="1"/>
          </p:cNvSpPr>
          <p:nvPr>
            <p:ph idx="1"/>
          </p:nvPr>
        </p:nvSpPr>
        <p:spPr/>
        <p:txBody>
          <a:bodyPr>
            <a:normAutofit/>
          </a:bodyPr>
          <a:lstStyle/>
          <a:p>
            <a:pPr marL="0" indent="0">
              <a:buNone/>
            </a:pPr>
            <a:r>
              <a:rPr lang="en-US" sz="3200" dirty="0">
                <a:latin typeface="Arial" panose="020B0604020202020204" pitchFamily="34" charset="0"/>
                <a:cs typeface="Arial" panose="020B0604020202020204" pitchFamily="34" charset="0"/>
              </a:rPr>
              <a:t>You each have a sticky note on your desk. </a:t>
            </a:r>
          </a:p>
          <a:p>
            <a:pPr marL="0" indent="0">
              <a:buNone/>
            </a:pPr>
            <a:r>
              <a:rPr lang="en-US" sz="3200" u="sng" dirty="0">
                <a:latin typeface="Arial" panose="020B0604020202020204" pitchFamily="34" charset="0"/>
                <a:cs typeface="Arial" panose="020B0604020202020204" pitchFamily="34" charset="0"/>
              </a:rPr>
              <a:t>Please write down two facts that you have learnt about Wycliffe </a:t>
            </a:r>
            <a:r>
              <a:rPr lang="en-US" sz="3200" dirty="0">
                <a:latin typeface="Arial" panose="020B0604020202020204" pitchFamily="34" charset="0"/>
                <a:cs typeface="Arial" panose="020B0604020202020204" pitchFamily="34" charset="0"/>
              </a:rPr>
              <a:t>and then stick it to the white board on your way out! </a:t>
            </a:r>
          </a:p>
        </p:txBody>
      </p:sp>
      <p:pic>
        <p:nvPicPr>
          <p:cNvPr id="4" name="Picture 3">
            <a:extLst>
              <a:ext uri="{FF2B5EF4-FFF2-40B4-BE49-F238E27FC236}">
                <a16:creationId xmlns:a16="http://schemas.microsoft.com/office/drawing/2014/main" id="{C0FC8BED-801B-6B42-B154-37FC23B9F7E6}"/>
              </a:ext>
            </a:extLst>
          </p:cNvPr>
          <p:cNvPicPr>
            <a:picLocks noChangeAspect="1"/>
          </p:cNvPicPr>
          <p:nvPr/>
        </p:nvPicPr>
        <p:blipFill>
          <a:blip r:embed="rId2"/>
          <a:stretch>
            <a:fillRect/>
          </a:stretch>
        </p:blipFill>
        <p:spPr>
          <a:xfrm>
            <a:off x="9404733" y="5327735"/>
            <a:ext cx="2787267" cy="1530265"/>
          </a:xfrm>
          <a:prstGeom prst="rect">
            <a:avLst/>
          </a:prstGeom>
        </p:spPr>
      </p:pic>
    </p:spTree>
    <p:extLst>
      <p:ext uri="{BB962C8B-B14F-4D97-AF65-F5344CB8AC3E}">
        <p14:creationId xmlns:p14="http://schemas.microsoft.com/office/powerpoint/2010/main" val="390640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603E7-189E-CB4E-8FF0-ED30C6D8EC31}"/>
              </a:ext>
            </a:extLst>
          </p:cNvPr>
          <p:cNvSpPr>
            <a:spLocks noGrp="1"/>
          </p:cNvSpPr>
          <p:nvPr>
            <p:ph type="title"/>
          </p:nvPr>
        </p:nvSpPr>
        <p:spPr/>
        <p:txBody>
          <a:bodyPr/>
          <a:lstStyle/>
          <a:p>
            <a:r>
              <a:rPr lang="en-US" dirty="0"/>
              <a:t>Aims for today:</a:t>
            </a:r>
          </a:p>
        </p:txBody>
      </p:sp>
      <p:sp>
        <p:nvSpPr>
          <p:cNvPr id="3" name="Content Placeholder 2">
            <a:extLst>
              <a:ext uri="{FF2B5EF4-FFF2-40B4-BE49-F238E27FC236}">
                <a16:creationId xmlns:a16="http://schemas.microsoft.com/office/drawing/2014/main" id="{F9D221F6-965D-E449-9CA9-C56FFF1AB6A7}"/>
              </a:ext>
            </a:extLst>
          </p:cNvPr>
          <p:cNvSpPr>
            <a:spLocks noGrp="1"/>
          </p:cNvSpPr>
          <p:nvPr>
            <p:ph idx="1"/>
          </p:nvPr>
        </p:nvSpPr>
        <p:spPr>
          <a:xfrm>
            <a:off x="1371600" y="2286000"/>
            <a:ext cx="10634870" cy="3581400"/>
          </a:xfrm>
        </p:spPr>
        <p:txBody>
          <a:bodyPr/>
          <a:lstStyle/>
          <a:p>
            <a:pPr lvl="0"/>
            <a:r>
              <a:rPr lang="en-GB" sz="3200" dirty="0"/>
              <a:t>You will use fact sheet to find out about Wycliffe’s life </a:t>
            </a:r>
          </a:p>
          <a:p>
            <a:pPr lvl="0"/>
            <a:r>
              <a:rPr lang="en-GB" sz="3200" dirty="0"/>
              <a:t>You will write short answers to questions about Wycliffe</a:t>
            </a:r>
          </a:p>
          <a:p>
            <a:pPr lvl="0"/>
            <a:r>
              <a:rPr lang="en-GB" sz="3200" dirty="0"/>
              <a:t>Improve historical understanding and literacy skills </a:t>
            </a:r>
          </a:p>
          <a:p>
            <a:endParaRPr lang="en-US" dirty="0"/>
          </a:p>
        </p:txBody>
      </p:sp>
      <p:pic>
        <p:nvPicPr>
          <p:cNvPr id="4" name="Picture 3">
            <a:extLst>
              <a:ext uri="{FF2B5EF4-FFF2-40B4-BE49-F238E27FC236}">
                <a16:creationId xmlns:a16="http://schemas.microsoft.com/office/drawing/2014/main" id="{8B66573D-E820-8A48-B624-62C4D6BEAE18}"/>
              </a:ext>
            </a:extLst>
          </p:cNvPr>
          <p:cNvPicPr>
            <a:picLocks noChangeAspect="1"/>
          </p:cNvPicPr>
          <p:nvPr/>
        </p:nvPicPr>
        <p:blipFill>
          <a:blip r:embed="rId2"/>
          <a:stretch>
            <a:fillRect/>
          </a:stretch>
        </p:blipFill>
        <p:spPr>
          <a:xfrm>
            <a:off x="9404733" y="5327735"/>
            <a:ext cx="2787267" cy="1530265"/>
          </a:xfrm>
          <a:prstGeom prst="rect">
            <a:avLst/>
          </a:prstGeom>
        </p:spPr>
      </p:pic>
    </p:spTree>
    <p:extLst>
      <p:ext uri="{BB962C8B-B14F-4D97-AF65-F5344CB8AC3E}">
        <p14:creationId xmlns:p14="http://schemas.microsoft.com/office/powerpoint/2010/main" val="19038460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8DB80-68C8-2A4D-950C-9DEA07ABDCB5}"/>
              </a:ext>
            </a:extLst>
          </p:cNvPr>
          <p:cNvSpPr>
            <a:spLocks noGrp="1"/>
          </p:cNvSpPr>
          <p:nvPr>
            <p:ph type="title"/>
          </p:nvPr>
        </p:nvSpPr>
        <p:spPr>
          <a:xfrm>
            <a:off x="1128750" y="288235"/>
            <a:ext cx="9601200" cy="1485900"/>
          </a:xfrm>
        </p:spPr>
        <p:txBody>
          <a:bodyPr/>
          <a:lstStyle/>
          <a:p>
            <a:r>
              <a:rPr lang="en-US" dirty="0"/>
              <a:t>Who was John Wycliffe?</a:t>
            </a:r>
            <a:br>
              <a:rPr lang="en-US" dirty="0"/>
            </a:br>
            <a:r>
              <a:rPr lang="en-US" sz="2400" b="1" dirty="0"/>
              <a:t>(</a:t>
            </a:r>
            <a:r>
              <a:rPr lang="en-GB" sz="2400" b="1" dirty="0"/>
              <a:t>c.1328-1384)</a:t>
            </a:r>
            <a:endParaRPr lang="en-US" sz="2400" b="1" dirty="0"/>
          </a:p>
        </p:txBody>
      </p:sp>
      <p:sp>
        <p:nvSpPr>
          <p:cNvPr id="3" name="Content Placeholder 2">
            <a:extLst>
              <a:ext uri="{FF2B5EF4-FFF2-40B4-BE49-F238E27FC236}">
                <a16:creationId xmlns:a16="http://schemas.microsoft.com/office/drawing/2014/main" id="{6FCA6A66-FCD0-A549-9A7C-755E7C620926}"/>
              </a:ext>
            </a:extLst>
          </p:cNvPr>
          <p:cNvSpPr>
            <a:spLocks noGrp="1"/>
          </p:cNvSpPr>
          <p:nvPr>
            <p:ph idx="1"/>
          </p:nvPr>
        </p:nvSpPr>
        <p:spPr>
          <a:xfrm>
            <a:off x="728889" y="1527313"/>
            <a:ext cx="8583078" cy="3581400"/>
          </a:xfrm>
        </p:spPr>
        <p:txBody>
          <a:bodyPr>
            <a:noAutofit/>
          </a:bodyPr>
          <a:lstStyle/>
          <a:p>
            <a:r>
              <a:rPr lang="en-GB" sz="2400" dirty="0">
                <a:latin typeface="Arial" panose="020B0604020202020204" pitchFamily="34" charset="0"/>
                <a:cs typeface="Arial" panose="020B0604020202020204" pitchFamily="34" charset="0"/>
              </a:rPr>
              <a:t>Wycliffe was an English priest and </a:t>
            </a:r>
            <a:r>
              <a:rPr lang="en-GB" sz="2400" b="1" dirty="0">
                <a:latin typeface="Arial" panose="020B0604020202020204" pitchFamily="34" charset="0"/>
                <a:cs typeface="Arial" panose="020B0604020202020204" pitchFamily="34" charset="0"/>
              </a:rPr>
              <a:t>Oxford University</a:t>
            </a:r>
            <a:r>
              <a:rPr lang="en-GB" sz="2400" dirty="0">
                <a:latin typeface="Arial" panose="020B0604020202020204" pitchFamily="34" charset="0"/>
                <a:cs typeface="Arial" panose="020B0604020202020204" pitchFamily="34" charset="0"/>
              </a:rPr>
              <a:t> professor. He was well known for his work in philosophy, theology, church reform, and Bible translation. </a:t>
            </a:r>
          </a:p>
          <a:p>
            <a:r>
              <a:rPr lang="en-GB" sz="2400" dirty="0">
                <a:latin typeface="Arial" panose="020B0604020202020204" pitchFamily="34" charset="0"/>
                <a:cs typeface="Arial" panose="020B0604020202020204" pitchFamily="34" charset="0"/>
              </a:rPr>
              <a:t>Wycliffe challenged many of the church's beliefs and practices. He believed that the Bible should be available to every person in a language they understood. As a result, he successfully spearheaded the effort to create the first </a:t>
            </a:r>
            <a:r>
              <a:rPr lang="en-GB" sz="2400" b="1" dirty="0">
                <a:latin typeface="Arial" panose="020B0604020202020204" pitchFamily="34" charset="0"/>
                <a:cs typeface="Arial" panose="020B0604020202020204" pitchFamily="34" charset="0"/>
              </a:rPr>
              <a:t>English translation</a:t>
            </a:r>
            <a:r>
              <a:rPr lang="en-GB" sz="2400" dirty="0">
                <a:latin typeface="Arial" panose="020B0604020202020204" pitchFamily="34" charset="0"/>
                <a:cs typeface="Arial" panose="020B0604020202020204" pitchFamily="34" charset="0"/>
              </a:rPr>
              <a:t> of the Bible.</a:t>
            </a:r>
          </a:p>
          <a:p>
            <a:r>
              <a:rPr lang="en-GB" sz="2400" dirty="0">
                <a:latin typeface="Arial" panose="020B0604020202020204" pitchFamily="34" charset="0"/>
                <a:cs typeface="Arial" panose="020B0604020202020204" pitchFamily="34" charset="0"/>
              </a:rPr>
              <a:t>His translation of the Latin Vulgate Bible to English, along with his strong </a:t>
            </a:r>
            <a:r>
              <a:rPr lang="en-GB" sz="2400" b="1" dirty="0">
                <a:latin typeface="Arial" panose="020B0604020202020204" pitchFamily="34" charset="0"/>
                <a:cs typeface="Arial" panose="020B0604020202020204" pitchFamily="34" charset="0"/>
              </a:rPr>
              <a:t>anticlerical</a:t>
            </a:r>
            <a:r>
              <a:rPr lang="en-GB" sz="2400" dirty="0">
                <a:latin typeface="Arial" panose="020B0604020202020204" pitchFamily="34" charset="0"/>
                <a:cs typeface="Arial" panose="020B0604020202020204" pitchFamily="34" charset="0"/>
              </a:rPr>
              <a:t> views made him an important forerunner to the Protestant Reformation nearly two centuries later.</a:t>
            </a:r>
            <a:endParaRPr lang="en-US" sz="2400"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C2FD07BE-64EF-F34A-8A2E-E87F38ACC875}"/>
              </a:ext>
            </a:extLst>
          </p:cNvPr>
          <p:cNvPicPr>
            <a:picLocks noChangeAspect="1"/>
          </p:cNvPicPr>
          <p:nvPr/>
        </p:nvPicPr>
        <p:blipFill>
          <a:blip r:embed="rId2"/>
          <a:stretch>
            <a:fillRect/>
          </a:stretch>
        </p:blipFill>
        <p:spPr>
          <a:xfrm>
            <a:off x="9404733" y="288235"/>
            <a:ext cx="1965613" cy="5453270"/>
          </a:xfrm>
          <a:prstGeom prst="rect">
            <a:avLst/>
          </a:prstGeom>
        </p:spPr>
      </p:pic>
      <p:pic>
        <p:nvPicPr>
          <p:cNvPr id="5" name="Picture 4">
            <a:extLst>
              <a:ext uri="{FF2B5EF4-FFF2-40B4-BE49-F238E27FC236}">
                <a16:creationId xmlns:a16="http://schemas.microsoft.com/office/drawing/2014/main" id="{FB8979A0-3330-D848-896F-1CD7BB3E484C}"/>
              </a:ext>
            </a:extLst>
          </p:cNvPr>
          <p:cNvPicPr>
            <a:picLocks noChangeAspect="1"/>
          </p:cNvPicPr>
          <p:nvPr/>
        </p:nvPicPr>
        <p:blipFill>
          <a:blip r:embed="rId3"/>
          <a:stretch>
            <a:fillRect/>
          </a:stretch>
        </p:blipFill>
        <p:spPr>
          <a:xfrm>
            <a:off x="9404733" y="5327735"/>
            <a:ext cx="2787267" cy="1530265"/>
          </a:xfrm>
          <a:prstGeom prst="rect">
            <a:avLst/>
          </a:prstGeom>
        </p:spPr>
      </p:pic>
    </p:spTree>
    <p:extLst>
      <p:ext uri="{BB962C8B-B14F-4D97-AF65-F5344CB8AC3E}">
        <p14:creationId xmlns:p14="http://schemas.microsoft.com/office/powerpoint/2010/main" val="2009009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F3A19-920D-7543-B660-C1C9DED26250}"/>
              </a:ext>
            </a:extLst>
          </p:cNvPr>
          <p:cNvSpPr>
            <a:spLocks noGrp="1"/>
          </p:cNvSpPr>
          <p:nvPr>
            <p:ph type="title"/>
          </p:nvPr>
        </p:nvSpPr>
        <p:spPr>
          <a:xfrm>
            <a:off x="1197166" y="327991"/>
            <a:ext cx="9601200" cy="1485900"/>
          </a:xfrm>
        </p:spPr>
        <p:txBody>
          <a:bodyPr/>
          <a:lstStyle/>
          <a:p>
            <a:r>
              <a:rPr lang="en-GB" b="1" dirty="0"/>
              <a:t>Wycliffe’s early life</a:t>
            </a:r>
            <a:endParaRPr lang="en-US" dirty="0"/>
          </a:p>
        </p:txBody>
      </p:sp>
      <p:sp>
        <p:nvSpPr>
          <p:cNvPr id="3" name="Content Placeholder 2">
            <a:extLst>
              <a:ext uri="{FF2B5EF4-FFF2-40B4-BE49-F238E27FC236}">
                <a16:creationId xmlns:a16="http://schemas.microsoft.com/office/drawing/2014/main" id="{5656EB6E-EC85-C048-85A3-F1F5BC40E217}"/>
              </a:ext>
            </a:extLst>
          </p:cNvPr>
          <p:cNvSpPr>
            <a:spLocks noGrp="1"/>
          </p:cNvSpPr>
          <p:nvPr>
            <p:ph idx="1"/>
          </p:nvPr>
        </p:nvSpPr>
        <p:spPr>
          <a:xfrm>
            <a:off x="1027043" y="1268248"/>
            <a:ext cx="9601200" cy="4605130"/>
          </a:xfrm>
        </p:spPr>
        <p:txBody>
          <a:bodyPr>
            <a:noAutofit/>
          </a:bodyPr>
          <a:lstStyle/>
          <a:p>
            <a:pPr>
              <a:lnSpc>
                <a:spcPct val="150000"/>
              </a:lnSpc>
            </a:pPr>
            <a:r>
              <a:rPr lang="en-GB" sz="2400" dirty="0">
                <a:cs typeface="Arial" panose="020B0604020202020204" pitchFamily="34" charset="0"/>
              </a:rPr>
              <a:t>Nobody knows exactly when John Wycliffe was born, though estimates range from 1320 to 1330. He went to Oxford as a boy or </a:t>
            </a:r>
            <a:r>
              <a:rPr lang="en-GB" sz="2400">
                <a:cs typeface="Arial" panose="020B0604020202020204" pitchFamily="34" charset="0"/>
              </a:rPr>
              <a:t>young man and </a:t>
            </a:r>
            <a:r>
              <a:rPr lang="en-GB" sz="2400" dirty="0">
                <a:cs typeface="Arial" panose="020B0604020202020204" pitchFamily="34" charset="0"/>
              </a:rPr>
              <a:t>was ordained a priest in 1351.  </a:t>
            </a:r>
          </a:p>
          <a:p>
            <a:pPr>
              <a:lnSpc>
                <a:spcPct val="150000"/>
              </a:lnSpc>
            </a:pPr>
            <a:r>
              <a:rPr lang="en-GB" sz="2400" dirty="0"/>
              <a:t>The England in which Wycliffe grew up was marked by conflict with France and Scotland, as well as long running feuds between rival barons. Wycliffe later believed that even before his birth, God had planned out the whole path of his life, from time into eternity.</a:t>
            </a:r>
            <a:endParaRPr lang="en-GB" sz="2400" dirty="0">
              <a:cs typeface="Arial" panose="020B0604020202020204" pitchFamily="34" charset="0"/>
            </a:endParaRPr>
          </a:p>
        </p:txBody>
      </p:sp>
      <p:pic>
        <p:nvPicPr>
          <p:cNvPr id="4" name="Picture 3">
            <a:extLst>
              <a:ext uri="{FF2B5EF4-FFF2-40B4-BE49-F238E27FC236}">
                <a16:creationId xmlns:a16="http://schemas.microsoft.com/office/drawing/2014/main" id="{12984C2E-1750-FC46-8675-266FDAE2735E}"/>
              </a:ext>
            </a:extLst>
          </p:cNvPr>
          <p:cNvPicPr>
            <a:picLocks noChangeAspect="1"/>
          </p:cNvPicPr>
          <p:nvPr/>
        </p:nvPicPr>
        <p:blipFill>
          <a:blip r:embed="rId3"/>
          <a:stretch>
            <a:fillRect/>
          </a:stretch>
        </p:blipFill>
        <p:spPr>
          <a:xfrm>
            <a:off x="9404733" y="5327735"/>
            <a:ext cx="2787267" cy="1530265"/>
          </a:xfrm>
          <a:prstGeom prst="rect">
            <a:avLst/>
          </a:prstGeom>
        </p:spPr>
      </p:pic>
      <p:sp>
        <p:nvSpPr>
          <p:cNvPr id="5" name="TextBox 4">
            <a:extLst>
              <a:ext uri="{FF2B5EF4-FFF2-40B4-BE49-F238E27FC236}">
                <a16:creationId xmlns:a16="http://schemas.microsoft.com/office/drawing/2014/main" id="{162AB737-A73D-FD41-AFC6-655302E36F80}"/>
              </a:ext>
            </a:extLst>
          </p:cNvPr>
          <p:cNvSpPr txBox="1"/>
          <p:nvPr/>
        </p:nvSpPr>
        <p:spPr>
          <a:xfrm>
            <a:off x="1364974" y="5504046"/>
            <a:ext cx="3145476" cy="369332"/>
          </a:xfrm>
          <a:prstGeom prst="rect">
            <a:avLst/>
          </a:prstGeom>
          <a:noFill/>
        </p:spPr>
        <p:txBody>
          <a:bodyPr wrap="none" rtlCol="0">
            <a:spAutoFit/>
          </a:bodyPr>
          <a:lstStyle/>
          <a:p>
            <a:r>
              <a:rPr lang="en-US" dirty="0"/>
              <a:t>Watch: </a:t>
            </a:r>
            <a:r>
              <a:rPr lang="en-US" dirty="0">
                <a:hlinkClick r:id="rId4"/>
              </a:rPr>
              <a:t>Life in the 14</a:t>
            </a:r>
            <a:r>
              <a:rPr lang="en-US" baseline="30000" dirty="0">
                <a:hlinkClick r:id="rId4"/>
              </a:rPr>
              <a:t>th</a:t>
            </a:r>
            <a:r>
              <a:rPr lang="en-US" dirty="0">
                <a:hlinkClick r:id="rId4"/>
              </a:rPr>
              <a:t> Century</a:t>
            </a:r>
            <a:endParaRPr lang="en-US" dirty="0"/>
          </a:p>
        </p:txBody>
      </p:sp>
    </p:spTree>
    <p:extLst>
      <p:ext uri="{BB962C8B-B14F-4D97-AF65-F5344CB8AC3E}">
        <p14:creationId xmlns:p14="http://schemas.microsoft.com/office/powerpoint/2010/main" val="2528536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C2D26-1BE9-1F41-8156-5D806DED4555}"/>
              </a:ext>
            </a:extLst>
          </p:cNvPr>
          <p:cNvSpPr>
            <a:spLocks noGrp="1"/>
          </p:cNvSpPr>
          <p:nvPr>
            <p:ph type="title"/>
          </p:nvPr>
        </p:nvSpPr>
        <p:spPr/>
        <p:txBody>
          <a:bodyPr/>
          <a:lstStyle/>
          <a:p>
            <a:r>
              <a:rPr lang="en-GB" b="1" dirty="0"/>
              <a:t>What did John Wycliffe believe?</a:t>
            </a:r>
            <a:br>
              <a:rPr lang="en-GB" b="1" dirty="0"/>
            </a:br>
            <a:endParaRPr lang="en-US" dirty="0"/>
          </a:p>
        </p:txBody>
      </p:sp>
      <p:sp>
        <p:nvSpPr>
          <p:cNvPr id="3" name="Content Placeholder 2">
            <a:extLst>
              <a:ext uri="{FF2B5EF4-FFF2-40B4-BE49-F238E27FC236}">
                <a16:creationId xmlns:a16="http://schemas.microsoft.com/office/drawing/2014/main" id="{32A42DD2-D34B-B34C-AA79-E71D5B0DCC76}"/>
              </a:ext>
            </a:extLst>
          </p:cNvPr>
          <p:cNvSpPr>
            <a:spLocks noGrp="1"/>
          </p:cNvSpPr>
          <p:nvPr>
            <p:ph idx="1"/>
          </p:nvPr>
        </p:nvSpPr>
        <p:spPr>
          <a:xfrm>
            <a:off x="1371600" y="1959018"/>
            <a:ext cx="9601200" cy="3581400"/>
          </a:xfrm>
        </p:spPr>
        <p:txBody>
          <a:bodyPr>
            <a:normAutofit fontScale="85000" lnSpcReduction="10000"/>
          </a:bodyPr>
          <a:lstStyle/>
          <a:p>
            <a:pPr marL="0" indent="0">
              <a:lnSpc>
                <a:spcPct val="150000"/>
              </a:lnSpc>
              <a:buNone/>
            </a:pPr>
            <a:r>
              <a:rPr lang="en-GB" sz="3200" dirty="0"/>
              <a:t>John Wycliffe was a firm believer in the authority of Scripture in a person's life. In addition, he rejected the Catholic Church's doctrine of transubstantiation, the selling of indulgences, the sacrament of confession, the authority of the pope, and the imperialistic character and wealth of the church.</a:t>
            </a:r>
          </a:p>
        </p:txBody>
      </p:sp>
      <p:pic>
        <p:nvPicPr>
          <p:cNvPr id="4" name="Picture 3">
            <a:extLst>
              <a:ext uri="{FF2B5EF4-FFF2-40B4-BE49-F238E27FC236}">
                <a16:creationId xmlns:a16="http://schemas.microsoft.com/office/drawing/2014/main" id="{93E99F6D-434F-414D-8B20-FB886FDC96D0}"/>
              </a:ext>
            </a:extLst>
          </p:cNvPr>
          <p:cNvPicPr>
            <a:picLocks noChangeAspect="1"/>
          </p:cNvPicPr>
          <p:nvPr/>
        </p:nvPicPr>
        <p:blipFill>
          <a:blip r:embed="rId2"/>
          <a:stretch>
            <a:fillRect/>
          </a:stretch>
        </p:blipFill>
        <p:spPr>
          <a:xfrm>
            <a:off x="9404733" y="5327735"/>
            <a:ext cx="2787267" cy="1530265"/>
          </a:xfrm>
          <a:prstGeom prst="rect">
            <a:avLst/>
          </a:prstGeom>
        </p:spPr>
      </p:pic>
    </p:spTree>
    <p:extLst>
      <p:ext uri="{BB962C8B-B14F-4D97-AF65-F5344CB8AC3E}">
        <p14:creationId xmlns:p14="http://schemas.microsoft.com/office/powerpoint/2010/main" val="42157508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F3A19-920D-7543-B660-C1C9DED26250}"/>
              </a:ext>
            </a:extLst>
          </p:cNvPr>
          <p:cNvSpPr>
            <a:spLocks noGrp="1"/>
          </p:cNvSpPr>
          <p:nvPr>
            <p:ph type="title"/>
          </p:nvPr>
        </p:nvSpPr>
        <p:spPr/>
        <p:txBody>
          <a:bodyPr/>
          <a:lstStyle/>
          <a:p>
            <a:r>
              <a:rPr lang="en-GB" b="1" dirty="0"/>
              <a:t>What is John Wycliffe known for?</a:t>
            </a:r>
            <a:endParaRPr lang="en-US" dirty="0"/>
          </a:p>
        </p:txBody>
      </p:sp>
      <p:sp>
        <p:nvSpPr>
          <p:cNvPr id="3" name="Content Placeholder 2">
            <a:extLst>
              <a:ext uri="{FF2B5EF4-FFF2-40B4-BE49-F238E27FC236}">
                <a16:creationId xmlns:a16="http://schemas.microsoft.com/office/drawing/2014/main" id="{5656EB6E-EC85-C048-85A3-F1F5BC40E217}"/>
              </a:ext>
            </a:extLst>
          </p:cNvPr>
          <p:cNvSpPr>
            <a:spLocks noGrp="1"/>
          </p:cNvSpPr>
          <p:nvPr>
            <p:ph idx="1"/>
          </p:nvPr>
        </p:nvSpPr>
        <p:spPr>
          <a:xfrm>
            <a:off x="1371600" y="1689652"/>
            <a:ext cx="9601200" cy="3581400"/>
          </a:xfrm>
        </p:spPr>
        <p:txBody>
          <a:bodyPr>
            <a:normAutofit fontScale="92500" lnSpcReduction="20000"/>
          </a:bodyPr>
          <a:lstStyle/>
          <a:p>
            <a:pPr marL="0" indent="0">
              <a:lnSpc>
                <a:spcPct val="170000"/>
              </a:lnSpc>
              <a:buNone/>
            </a:pPr>
            <a:r>
              <a:rPr lang="en-GB" sz="3200" dirty="0"/>
              <a:t>John Wycliffe is primarily known for spearheading the effort to produce the first English translation of the Bible from the Latin Vulgate. In addition to this, he was an outspoken critic of the Catholic Church, the pope, and many of the church's beliefs and practices.</a:t>
            </a:r>
          </a:p>
        </p:txBody>
      </p:sp>
      <p:pic>
        <p:nvPicPr>
          <p:cNvPr id="4" name="Picture 3">
            <a:extLst>
              <a:ext uri="{FF2B5EF4-FFF2-40B4-BE49-F238E27FC236}">
                <a16:creationId xmlns:a16="http://schemas.microsoft.com/office/drawing/2014/main" id="{12984C2E-1750-FC46-8675-266FDAE2735E}"/>
              </a:ext>
            </a:extLst>
          </p:cNvPr>
          <p:cNvPicPr>
            <a:picLocks noChangeAspect="1"/>
          </p:cNvPicPr>
          <p:nvPr/>
        </p:nvPicPr>
        <p:blipFill>
          <a:blip r:embed="rId2"/>
          <a:stretch>
            <a:fillRect/>
          </a:stretch>
        </p:blipFill>
        <p:spPr>
          <a:xfrm>
            <a:off x="9404733" y="5327735"/>
            <a:ext cx="2787267" cy="1530265"/>
          </a:xfrm>
          <a:prstGeom prst="rect">
            <a:avLst/>
          </a:prstGeom>
        </p:spPr>
      </p:pic>
    </p:spTree>
    <p:extLst>
      <p:ext uri="{BB962C8B-B14F-4D97-AF65-F5344CB8AC3E}">
        <p14:creationId xmlns:p14="http://schemas.microsoft.com/office/powerpoint/2010/main" val="25552330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E6FD3-FA40-2B46-AE43-6FAF254DFB23}"/>
              </a:ext>
            </a:extLst>
          </p:cNvPr>
          <p:cNvSpPr>
            <a:spLocks noGrp="1"/>
          </p:cNvSpPr>
          <p:nvPr>
            <p:ph type="title"/>
          </p:nvPr>
        </p:nvSpPr>
        <p:spPr/>
        <p:txBody>
          <a:bodyPr/>
          <a:lstStyle/>
          <a:p>
            <a:r>
              <a:rPr lang="en-US" dirty="0"/>
              <a:t>What did people think of the Bible in the Middle Ages? </a:t>
            </a:r>
          </a:p>
        </p:txBody>
      </p:sp>
      <p:pic>
        <p:nvPicPr>
          <p:cNvPr id="5" name="Content Placeholder 4">
            <a:extLst>
              <a:ext uri="{FF2B5EF4-FFF2-40B4-BE49-F238E27FC236}">
                <a16:creationId xmlns:a16="http://schemas.microsoft.com/office/drawing/2014/main" id="{2E779325-61C5-B349-A68C-7400A062BECB}"/>
              </a:ext>
            </a:extLst>
          </p:cNvPr>
          <p:cNvPicPr>
            <a:picLocks noGrp="1" noChangeAspect="1"/>
          </p:cNvPicPr>
          <p:nvPr>
            <p:ph idx="1"/>
          </p:nvPr>
        </p:nvPicPr>
        <p:blipFill>
          <a:blip r:embed="rId3"/>
          <a:stretch>
            <a:fillRect/>
          </a:stretch>
        </p:blipFill>
        <p:spPr>
          <a:xfrm>
            <a:off x="2988733" y="2171700"/>
            <a:ext cx="6366933" cy="3581400"/>
          </a:xfrm>
        </p:spPr>
      </p:pic>
      <p:pic>
        <p:nvPicPr>
          <p:cNvPr id="8" name="Picture 7">
            <a:extLst>
              <a:ext uri="{FF2B5EF4-FFF2-40B4-BE49-F238E27FC236}">
                <a16:creationId xmlns:a16="http://schemas.microsoft.com/office/drawing/2014/main" id="{D104B282-DAF9-F340-9219-D18B37799951}"/>
              </a:ext>
            </a:extLst>
          </p:cNvPr>
          <p:cNvPicPr>
            <a:picLocks noChangeAspect="1"/>
          </p:cNvPicPr>
          <p:nvPr/>
        </p:nvPicPr>
        <p:blipFill>
          <a:blip r:embed="rId4"/>
          <a:stretch>
            <a:fillRect/>
          </a:stretch>
        </p:blipFill>
        <p:spPr>
          <a:xfrm>
            <a:off x="9404733" y="5327735"/>
            <a:ext cx="2787267" cy="1530265"/>
          </a:xfrm>
          <a:prstGeom prst="rect">
            <a:avLst/>
          </a:prstGeom>
        </p:spPr>
      </p:pic>
      <p:sp>
        <p:nvSpPr>
          <p:cNvPr id="9" name="TextBox 8">
            <a:extLst>
              <a:ext uri="{FF2B5EF4-FFF2-40B4-BE49-F238E27FC236}">
                <a16:creationId xmlns:a16="http://schemas.microsoft.com/office/drawing/2014/main" id="{20364CA8-BEE2-9E43-A047-18D4F39B7419}"/>
              </a:ext>
            </a:extLst>
          </p:cNvPr>
          <p:cNvSpPr txBox="1"/>
          <p:nvPr/>
        </p:nvSpPr>
        <p:spPr>
          <a:xfrm>
            <a:off x="4943060" y="6268278"/>
            <a:ext cx="3305585" cy="369332"/>
          </a:xfrm>
          <a:prstGeom prst="rect">
            <a:avLst/>
          </a:prstGeom>
          <a:noFill/>
        </p:spPr>
        <p:txBody>
          <a:bodyPr wrap="none" rtlCol="0">
            <a:spAutoFit/>
          </a:bodyPr>
          <a:lstStyle/>
          <a:p>
            <a:r>
              <a:rPr lang="en-US" dirty="0"/>
              <a:t>https://</a:t>
            </a:r>
            <a:r>
              <a:rPr lang="en-US" dirty="0" err="1"/>
              <a:t>vimeo.com</a:t>
            </a:r>
            <a:r>
              <a:rPr lang="en-US" dirty="0"/>
              <a:t>/759468047</a:t>
            </a:r>
          </a:p>
        </p:txBody>
      </p:sp>
    </p:spTree>
    <p:extLst>
      <p:ext uri="{BB962C8B-B14F-4D97-AF65-F5344CB8AC3E}">
        <p14:creationId xmlns:p14="http://schemas.microsoft.com/office/powerpoint/2010/main" val="5485174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224BAD-61D3-6F42-8843-2015A19D4606}"/>
              </a:ext>
            </a:extLst>
          </p:cNvPr>
          <p:cNvSpPr>
            <a:spLocks noGrp="1"/>
          </p:cNvSpPr>
          <p:nvPr>
            <p:ph type="title"/>
          </p:nvPr>
        </p:nvSpPr>
        <p:spPr/>
        <p:txBody>
          <a:bodyPr>
            <a:normAutofit fontScale="90000"/>
          </a:bodyPr>
          <a:lstStyle/>
          <a:p>
            <a:r>
              <a:rPr lang="en-GB" b="1" dirty="0"/>
              <a:t>How did the Catholic Church react</a:t>
            </a:r>
            <a:br>
              <a:rPr lang="en-GB" b="1" dirty="0"/>
            </a:br>
            <a:r>
              <a:rPr lang="en-GB" b="1" dirty="0"/>
              <a:t>to John Wycliffe?</a:t>
            </a:r>
            <a:br>
              <a:rPr lang="en-GB" b="1" dirty="0"/>
            </a:br>
            <a:endParaRPr lang="en-US" dirty="0"/>
          </a:p>
        </p:txBody>
      </p:sp>
      <p:sp>
        <p:nvSpPr>
          <p:cNvPr id="3" name="Content Placeholder 2">
            <a:extLst>
              <a:ext uri="{FF2B5EF4-FFF2-40B4-BE49-F238E27FC236}">
                <a16:creationId xmlns:a16="http://schemas.microsoft.com/office/drawing/2014/main" id="{66EAB15F-382D-C849-BCA4-81E61480A0C1}"/>
              </a:ext>
            </a:extLst>
          </p:cNvPr>
          <p:cNvSpPr>
            <a:spLocks noGrp="1"/>
          </p:cNvSpPr>
          <p:nvPr>
            <p:ph idx="1"/>
          </p:nvPr>
        </p:nvSpPr>
        <p:spPr/>
        <p:txBody>
          <a:bodyPr>
            <a:normAutofit fontScale="85000" lnSpcReduction="10000"/>
          </a:bodyPr>
          <a:lstStyle/>
          <a:p>
            <a:pPr marL="0" indent="0">
              <a:lnSpc>
                <a:spcPct val="150000"/>
              </a:lnSpc>
              <a:buNone/>
            </a:pPr>
            <a:r>
              <a:rPr lang="en-GB" sz="3200" dirty="0"/>
              <a:t>Several synods declared much of Wycliffe's work to be </a:t>
            </a:r>
            <a:r>
              <a:rPr lang="en-GB" sz="3200" b="1" dirty="0"/>
              <a:t>heretical</a:t>
            </a:r>
            <a:r>
              <a:rPr lang="en-GB" sz="3200" dirty="0"/>
              <a:t>. In 1415, the Council of Constance declared Wycliffe a heretic, excommunicated him, banned his writings and decreed that they should be burned. In 1428, Pope Martin V had Wycliffe's body exhumed, burned, and scattered into the River Swift.</a:t>
            </a:r>
          </a:p>
          <a:p>
            <a:pPr>
              <a:lnSpc>
                <a:spcPct val="150000"/>
              </a:lnSpc>
            </a:pPr>
            <a:endParaRPr lang="en-US" sz="3200" dirty="0"/>
          </a:p>
        </p:txBody>
      </p:sp>
      <p:pic>
        <p:nvPicPr>
          <p:cNvPr id="4" name="Picture 3">
            <a:extLst>
              <a:ext uri="{FF2B5EF4-FFF2-40B4-BE49-F238E27FC236}">
                <a16:creationId xmlns:a16="http://schemas.microsoft.com/office/drawing/2014/main" id="{900C9D50-2B61-864F-88F5-CF17814B7529}"/>
              </a:ext>
            </a:extLst>
          </p:cNvPr>
          <p:cNvPicPr>
            <a:picLocks noChangeAspect="1"/>
          </p:cNvPicPr>
          <p:nvPr/>
        </p:nvPicPr>
        <p:blipFill>
          <a:blip r:embed="rId2"/>
          <a:stretch>
            <a:fillRect/>
          </a:stretch>
        </p:blipFill>
        <p:spPr>
          <a:xfrm>
            <a:off x="9404733" y="5327735"/>
            <a:ext cx="2787267" cy="1530265"/>
          </a:xfrm>
          <a:prstGeom prst="rect">
            <a:avLst/>
          </a:prstGeom>
        </p:spPr>
      </p:pic>
    </p:spTree>
    <p:extLst>
      <p:ext uri="{BB962C8B-B14F-4D97-AF65-F5344CB8AC3E}">
        <p14:creationId xmlns:p14="http://schemas.microsoft.com/office/powerpoint/2010/main" val="3528298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B5B698-C551-4B40-AE70-4D82AD1E95E0}"/>
              </a:ext>
            </a:extLst>
          </p:cNvPr>
          <p:cNvSpPr>
            <a:spLocks noGrp="1"/>
          </p:cNvSpPr>
          <p:nvPr>
            <p:ph type="title"/>
          </p:nvPr>
        </p:nvSpPr>
        <p:spPr/>
        <p:txBody>
          <a:bodyPr/>
          <a:lstStyle/>
          <a:p>
            <a:r>
              <a:rPr lang="en-US" b="1" dirty="0"/>
              <a:t>Fact Files</a:t>
            </a:r>
          </a:p>
        </p:txBody>
      </p:sp>
      <p:sp>
        <p:nvSpPr>
          <p:cNvPr id="3" name="Content Placeholder 2">
            <a:extLst>
              <a:ext uri="{FF2B5EF4-FFF2-40B4-BE49-F238E27FC236}">
                <a16:creationId xmlns:a16="http://schemas.microsoft.com/office/drawing/2014/main" id="{51EB481D-CB07-E44B-9E02-FA24BDC8577E}"/>
              </a:ext>
            </a:extLst>
          </p:cNvPr>
          <p:cNvSpPr>
            <a:spLocks noGrp="1"/>
          </p:cNvSpPr>
          <p:nvPr>
            <p:ph idx="1"/>
          </p:nvPr>
        </p:nvSpPr>
        <p:spPr>
          <a:xfrm>
            <a:off x="1371599" y="1746335"/>
            <a:ext cx="9866243" cy="3581400"/>
          </a:xfrm>
        </p:spPr>
        <p:txBody>
          <a:bodyPr>
            <a:normAutofit/>
          </a:bodyPr>
          <a:lstStyle/>
          <a:p>
            <a:pPr marL="0" indent="0">
              <a:buNone/>
            </a:pPr>
            <a:r>
              <a:rPr lang="en-US" sz="3200" dirty="0"/>
              <a:t>1. Use the fact files to find out more about Wycliffe’s life. </a:t>
            </a:r>
          </a:p>
          <a:p>
            <a:pPr marL="0" indent="0">
              <a:buNone/>
            </a:pPr>
            <a:endParaRPr lang="en-US" sz="3200" dirty="0"/>
          </a:p>
          <a:p>
            <a:pPr marL="0" indent="0">
              <a:buNone/>
            </a:pPr>
            <a:r>
              <a:rPr lang="en-US" sz="3200" dirty="0"/>
              <a:t>2. Once you’ve finished reading, answer the questions on the following slide. Present your answers in full sentences in your jotter.</a:t>
            </a:r>
          </a:p>
        </p:txBody>
      </p:sp>
      <p:pic>
        <p:nvPicPr>
          <p:cNvPr id="4" name="Picture 3">
            <a:extLst>
              <a:ext uri="{FF2B5EF4-FFF2-40B4-BE49-F238E27FC236}">
                <a16:creationId xmlns:a16="http://schemas.microsoft.com/office/drawing/2014/main" id="{49FB4658-91B0-8045-B0EA-60B5DFE8A509}"/>
              </a:ext>
            </a:extLst>
          </p:cNvPr>
          <p:cNvPicPr>
            <a:picLocks noChangeAspect="1"/>
          </p:cNvPicPr>
          <p:nvPr/>
        </p:nvPicPr>
        <p:blipFill>
          <a:blip r:embed="rId2"/>
          <a:stretch>
            <a:fillRect/>
          </a:stretch>
        </p:blipFill>
        <p:spPr>
          <a:xfrm>
            <a:off x="9404733" y="5327735"/>
            <a:ext cx="2787267" cy="1530265"/>
          </a:xfrm>
          <a:prstGeom prst="rect">
            <a:avLst/>
          </a:prstGeom>
        </p:spPr>
      </p:pic>
    </p:spTree>
    <p:extLst>
      <p:ext uri="{BB962C8B-B14F-4D97-AF65-F5344CB8AC3E}">
        <p14:creationId xmlns:p14="http://schemas.microsoft.com/office/powerpoint/2010/main" val="3549349721"/>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Crop</Template>
  <TotalTime>3472</TotalTime>
  <Words>459</Words>
  <Application>Microsoft Macintosh PowerPoint</Application>
  <PresentationFormat>Widescreen</PresentationFormat>
  <Paragraphs>40</Paragraphs>
  <Slides>11</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Franklin Gothic Book</vt:lpstr>
      <vt:lpstr>Crop</vt:lpstr>
      <vt:lpstr>John Wycliffe</vt:lpstr>
      <vt:lpstr>Aims for today:</vt:lpstr>
      <vt:lpstr>Who was John Wycliffe? (c.1328-1384)</vt:lpstr>
      <vt:lpstr>Wycliffe’s early life</vt:lpstr>
      <vt:lpstr>What did John Wycliffe believe? </vt:lpstr>
      <vt:lpstr>What is John Wycliffe known for?</vt:lpstr>
      <vt:lpstr>What did people think of the Bible in the Middle Ages? </vt:lpstr>
      <vt:lpstr>How did the Catholic Church react to John Wycliffe? </vt:lpstr>
      <vt:lpstr>Fact Files</vt:lpstr>
      <vt:lpstr>PowerPoint Presentation</vt:lpstr>
      <vt:lpstr>To finish today…</vt:lpstr>
    </vt:vector>
  </TitlesOfParts>
  <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John Wycliffe</dc:title>
  <dc:creator>Csilla Gyori</dc:creator>
  <cp:lastModifiedBy>Csilla Gyori</cp:lastModifiedBy>
  <cp:revision>22</cp:revision>
  <dcterms:created xsi:type="dcterms:W3CDTF">2023-02-10T15:25:45Z</dcterms:created>
  <dcterms:modified xsi:type="dcterms:W3CDTF">2023-06-23T10:00:38Z</dcterms:modified>
</cp:coreProperties>
</file>